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7" r:id="rId9"/>
    <p:sldId id="263" r:id="rId10"/>
    <p:sldId id="270" r:id="rId11"/>
    <p:sldId id="264" r:id="rId12"/>
    <p:sldId id="265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VLKc6m4/juKSoBd5n3S0g==" hashData="eMHLAjfsxF/suv3d2RFmH7LGX041DJSX34vgoQbmszklrOFnCJ1nF9wsq2Jd4+Fo4AnGZRqhTCUv3TAfDp/mG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9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3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9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54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20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7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4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8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5540CC-10AC-470D-93BE-DE56A714637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B7D13-302B-4AAF-B0FF-9809EE2D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1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cvc.edu/keeplearnin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1805&amp;picture=flowers-clipart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dailyclipart.net/clipart/category/flower-clip-art/page/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0B8FAD3-7450-46A8-9CED-9A416FE1C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5" r="31023" b="2"/>
          <a:stretch/>
        </p:blipFill>
        <p:spPr>
          <a:xfrm>
            <a:off x="1295400" y="1295400"/>
            <a:ext cx="5556756" cy="5562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293AB-0885-4715-8EBF-F211CE57EE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b="15094"/>
          <a:stretch/>
        </p:blipFill>
        <p:spPr>
          <a:xfrm>
            <a:off x="0" y="-100482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853652" y="6858000"/>
                </a:lnTo>
                <a:lnTo>
                  <a:pt x="6853652" y="1295399"/>
                </a:lnTo>
                <a:lnTo>
                  <a:pt x="1295399" y="1295399"/>
                </a:lnTo>
                <a:lnTo>
                  <a:pt x="12953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81DA54-06B0-4427-9C0D-BFA5CFAC7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6926" y="0"/>
            <a:ext cx="410668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D2A383-990B-4F82-B6E6-122066242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017086" y="1295400"/>
            <a:ext cx="4108113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0B9F1-6AB0-4983-8BBD-78E1A6A5A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7292" y="2967274"/>
            <a:ext cx="3716319" cy="432816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How Can We Support  Our ESOL Students During Virtual Learning?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1800" dirty="0"/>
              <a:t>Presented by Geri McClymont,</a:t>
            </a:r>
            <a:br>
              <a:rPr lang="en-US" sz="1800" dirty="0"/>
            </a:br>
            <a:r>
              <a:rPr lang="en-US" sz="1800" dirty="0"/>
              <a:t>ESOL teacher at Potomac MS</a:t>
            </a:r>
            <a:br>
              <a:rPr lang="en-US" sz="1800" dirty="0"/>
            </a:b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EB32E-087B-4358-A9E0-59E0C7CF1870}"/>
              </a:ext>
            </a:extLst>
          </p:cNvPr>
          <p:cNvSpPr txBox="1"/>
          <p:nvPr/>
        </p:nvSpPr>
        <p:spPr>
          <a:xfrm>
            <a:off x="4312679" y="6657481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vc.edu/keeplear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23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BEBEC-5FAB-4D45-B5E2-D6AF197F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3" y="108333"/>
            <a:ext cx="11238807" cy="1471086"/>
          </a:xfrm>
        </p:spPr>
        <p:txBody>
          <a:bodyPr/>
          <a:lstStyle/>
          <a:p>
            <a:r>
              <a:rPr lang="en-US" b="1" dirty="0">
                <a:latin typeface="Comic Sans MS" panose="030F0702030302020204" pitchFamily="66" charset="0"/>
              </a:rPr>
              <a:t>Student Friendly Canvas Course Layout will help our ESOL students succeed!</a:t>
            </a:r>
            <a:br>
              <a:rPr lang="en-US" b="1" dirty="0">
                <a:latin typeface="Comic Sans MS" panose="030F0702030302020204" pitchFamily="66" charset="0"/>
              </a:rPr>
            </a:br>
            <a:br>
              <a:rPr lang="en-US" b="1" dirty="0">
                <a:latin typeface="Comic Sans MS" panose="030F0702030302020204" pitchFamily="66" charset="0"/>
              </a:rPr>
            </a:br>
            <a:r>
              <a:rPr lang="en-US" sz="2800" u="sng" dirty="0"/>
              <a:t>Suggestions:</a:t>
            </a:r>
            <a:br>
              <a:rPr lang="en-US" dirty="0"/>
            </a:br>
            <a:br>
              <a:rPr lang="en-US" sz="2400" dirty="0"/>
            </a:br>
            <a:r>
              <a:rPr lang="en-US" sz="2400" dirty="0"/>
              <a:t>-Use date header each week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-Drag current module to top of page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-Only publish current and past modules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-Simplify names of modules (keep it short and to the point)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-Make it easy for students to find what they need</a:t>
            </a:r>
          </a:p>
        </p:txBody>
      </p:sp>
    </p:spTree>
    <p:extLst>
      <p:ext uri="{BB962C8B-B14F-4D97-AF65-F5344CB8AC3E}">
        <p14:creationId xmlns:p14="http://schemas.microsoft.com/office/powerpoint/2010/main" val="115129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D793-B42F-4F14-AD89-CB92AEAD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1815226"/>
            <a:ext cx="9404723" cy="1400530"/>
          </a:xfrm>
        </p:spPr>
        <p:txBody>
          <a:bodyPr/>
          <a:lstStyle/>
          <a:p>
            <a:r>
              <a:rPr lang="en-US" dirty="0"/>
              <a:t>For resources to support ESOL students, please visit the PTMS ESOL page, under “Our School”.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5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9360-25FF-4BF5-A03A-A17236E3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15805-7460-4D25-BF62-8C5A516D6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37C7-21C6-4D16-9118-1DBA74F9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raphical user interface, application, Word, website&#10;&#10;Description automatically generated">
            <a:extLst>
              <a:ext uri="{FF2B5EF4-FFF2-40B4-BE49-F238E27FC236}">
                <a16:creationId xmlns:a16="http://schemas.microsoft.com/office/drawing/2014/main" id="{2108A35F-3279-4A89-B85D-6264D30D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B5B5-84D0-4025-9DA2-72FEF6E2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176" y="654196"/>
            <a:ext cx="9404723" cy="1400530"/>
          </a:xfrm>
        </p:spPr>
        <p:txBody>
          <a:bodyPr/>
          <a:lstStyle/>
          <a:p>
            <a:pPr algn="ctr"/>
            <a:r>
              <a:rPr lang="en-US"/>
              <a:t>Thank you for all you do to support our English learners!</a:t>
            </a:r>
            <a:br>
              <a:rPr lang="en-US"/>
            </a:br>
            <a:br>
              <a:rPr lang="en-US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FCD39-A441-4431-B59F-1B269819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0601" y="2585876"/>
            <a:ext cx="58578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35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2000"/>
                <a:hueMod val="108000"/>
                <a:satMod val="164000"/>
                <a:lumMod val="69000"/>
              </a:schemeClr>
              <a:schemeClr val="bg1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731151-418C-4F0C-BFEC-3E68137FF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6E055-6164-430C-9AF8-2780DCA8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02" y="650748"/>
            <a:ext cx="9424410" cy="4645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English learners are among our most vulnerable students. 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They are among those most at risk for falling further behind academically.</a:t>
            </a:r>
            <a:br>
              <a:rPr lang="en-US" sz="2900" dirty="0"/>
            </a:br>
            <a:br>
              <a:rPr lang="en-US" sz="2900" dirty="0"/>
            </a:br>
            <a:br>
              <a:rPr lang="en-US" sz="2900" dirty="0"/>
            </a:br>
            <a:endParaRPr lang="en-US" sz="29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D25EAF-C5BE-4B57-A0E1-BA35B7C83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346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35079-5BFB-49FA-81ED-6BCBB93A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489294"/>
            <a:ext cx="9355890" cy="1181010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Double</a:t>
            </a:r>
            <a:r>
              <a:rPr lang="en-US" dirty="0"/>
              <a:t> </a:t>
            </a:r>
            <a:r>
              <a:rPr lang="en-US" dirty="0">
                <a:latin typeface="Algerian" panose="04020705040A02060702" pitchFamily="82" charset="0"/>
              </a:rPr>
              <a:t>Challenge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</a:t>
            </a:r>
            <a:r>
              <a:rPr lang="en-US" b="1" dirty="0"/>
              <a:t>Language Barrier </a:t>
            </a:r>
            <a:r>
              <a:rPr lang="en-US" sz="3200" dirty="0"/>
              <a:t>(they are learning a new language)</a:t>
            </a:r>
            <a:br>
              <a:rPr lang="en-US" sz="3200" dirty="0"/>
            </a:br>
            <a:br>
              <a:rPr lang="en-US" dirty="0"/>
            </a:br>
            <a:r>
              <a:rPr lang="en-US" dirty="0"/>
              <a:t>2. </a:t>
            </a:r>
            <a:r>
              <a:rPr lang="en-US" b="1" dirty="0"/>
              <a:t>Technology Limitations </a:t>
            </a:r>
            <a:r>
              <a:rPr lang="en-US" sz="3200" dirty="0"/>
              <a:t>(some have limited or no prior experience with computers)</a:t>
            </a:r>
            <a:br>
              <a:rPr lang="en-US" sz="3200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6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8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0" name="Picture 8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1" name="Oval 8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" name="Picture 8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3" name="Picture 9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04" name="Rectangle 9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8B34C-DCAD-46BB-91C2-D1329552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462" y="2044850"/>
            <a:ext cx="5222325" cy="332958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We want to lower their affective filter </a:t>
            </a:r>
            <a:r>
              <a:rPr lang="en-US" sz="2800" dirty="0"/>
              <a:t>to facilitate their success in class.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The affective filter is a psychological filter that can facilitate or hinder learning.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5" name="Rectangle 94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9" name="Graphic 58" descr="Filter">
            <a:extLst>
              <a:ext uri="{FF2B5EF4-FFF2-40B4-BE49-F238E27FC236}">
                <a16:creationId xmlns:a16="http://schemas.microsoft.com/office/drawing/2014/main" id="{00958D86-AF81-49EA-8BB6-B054D8C14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117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EEF2-FA1F-4345-A249-A546AF5D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328" y="371958"/>
            <a:ext cx="10585343" cy="1689316"/>
          </a:xfrm>
        </p:spPr>
        <p:txBody>
          <a:bodyPr/>
          <a:lstStyle/>
          <a:p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When the filter is </a:t>
            </a:r>
            <a:r>
              <a:rPr lang="en-US" sz="3600" b="1" dirty="0"/>
              <a:t>high</a:t>
            </a:r>
            <a:r>
              <a:rPr lang="en-US" sz="3600" dirty="0"/>
              <a:t>, students are stressed, lack confidence and shut down.</a:t>
            </a: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When the filter is </a:t>
            </a:r>
            <a:r>
              <a:rPr lang="en-US" sz="3600" b="1" dirty="0"/>
              <a:t>low</a:t>
            </a:r>
            <a:r>
              <a:rPr lang="en-US" sz="3600" dirty="0"/>
              <a:t>, students feel safe, take risks, and are not afraid to make mistakes.</a:t>
            </a:r>
          </a:p>
        </p:txBody>
      </p:sp>
    </p:spTree>
    <p:extLst>
      <p:ext uri="{BB962C8B-B14F-4D97-AF65-F5344CB8AC3E}">
        <p14:creationId xmlns:p14="http://schemas.microsoft.com/office/powerpoint/2010/main" val="230775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35B1-1C3A-4D99-B6F4-26C6BD10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85" y="170482"/>
            <a:ext cx="11716718" cy="6276814"/>
          </a:xfrm>
        </p:spPr>
        <p:txBody>
          <a:bodyPr/>
          <a:lstStyle/>
          <a:p>
            <a:r>
              <a:rPr lang="en-US" sz="3200" b="1" dirty="0"/>
              <a:t>HOW DO WE SUPPORT OUR ESOL STUDENTS?</a:t>
            </a:r>
            <a:br>
              <a:rPr lang="en-US" sz="3200" b="1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3200" dirty="0">
                <a:sym typeface="Wingdings" panose="05000000000000000000" pitchFamily="2" charset="2"/>
              </a:rPr>
              <a:t>  </a:t>
            </a:r>
            <a:r>
              <a:rPr lang="en-US" sz="2400" dirty="0"/>
              <a:t>Know their language level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 Offer them accommodations based on their language level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  Modify assignments and assessments based on their language level </a:t>
            </a:r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 Apply ESOL strategies in class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 Teach them basic technology skills</a:t>
            </a:r>
            <a:br>
              <a:rPr lang="en-US" sz="2400" dirty="0">
                <a:sym typeface="Wingdings" panose="05000000000000000000" pitchFamily="2" charset="2"/>
              </a:rPr>
            </a:br>
            <a:br>
              <a:rPr lang="en-US" sz="2400" dirty="0">
                <a:latin typeface="+mn-lt"/>
                <a:sym typeface="Wingdings" panose="05000000000000000000" pitchFamily="2" charset="2"/>
              </a:rPr>
            </a:br>
            <a:r>
              <a:rPr lang="en-US" sz="2400" dirty="0">
                <a:latin typeface="+mn-lt"/>
                <a:sym typeface="Wingdings" panose="05000000000000000000" pitchFamily="2" charset="2"/>
              </a:rPr>
              <a:t> Communicate with their parents/guardians in their preferred language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C4412-95A2-4F22-A910-C1D05C989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9" y="94083"/>
            <a:ext cx="10912674" cy="1490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Possible accommodations: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 Translators</a:t>
            </a:r>
            <a:br>
              <a:rPr lang="en-US" sz="2800" dirty="0"/>
            </a:br>
            <a:r>
              <a:rPr lang="en-US" sz="2800" dirty="0"/>
              <a:t> Bilingual dictionaries</a:t>
            </a:r>
            <a:br>
              <a:rPr lang="en-US" sz="2800" dirty="0"/>
            </a:br>
            <a:r>
              <a:rPr lang="en-US" sz="2800" dirty="0"/>
              <a:t> English dictionaries</a:t>
            </a:r>
            <a:br>
              <a:rPr lang="en-US" sz="2800" dirty="0"/>
            </a:br>
            <a:r>
              <a:rPr lang="en-US" sz="2800" dirty="0"/>
              <a:t> Read assignments and assessments aloud to them</a:t>
            </a:r>
            <a:br>
              <a:rPr lang="en-US" sz="2800" dirty="0"/>
            </a:br>
            <a:r>
              <a:rPr lang="en-US" sz="2800" dirty="0"/>
              <a:t> Graphic organizers</a:t>
            </a:r>
            <a:br>
              <a:rPr lang="en-US" sz="2800" dirty="0"/>
            </a:br>
            <a:r>
              <a:rPr lang="en-US" sz="2800" dirty="0"/>
              <a:t> Word banks</a:t>
            </a:r>
            <a:br>
              <a:rPr lang="en-US" sz="2800" dirty="0"/>
            </a:br>
            <a:br>
              <a:rPr lang="en-US" sz="2800" dirty="0"/>
            </a:br>
            <a:r>
              <a:rPr lang="en-US" sz="2000" dirty="0"/>
              <a:t>*The accommodations you provide your ELs will depend on their language level. </a:t>
            </a:r>
            <a:br>
              <a:rPr lang="en-US" sz="4400" dirty="0"/>
            </a:br>
            <a:br>
              <a:rPr lang="en-US" sz="4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8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50BB-0A46-4B16-A7F6-30242095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21" y="894480"/>
            <a:ext cx="9404723" cy="1400530"/>
          </a:xfrm>
        </p:spPr>
        <p:txBody>
          <a:bodyPr/>
          <a:lstStyle/>
          <a:p>
            <a:r>
              <a:rPr lang="en-US" sz="2400" b="1" dirty="0"/>
              <a:t>Some ways to modify assignments and assessments: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 Provide a version with simplified language</a:t>
            </a:r>
            <a:br>
              <a:rPr lang="en-US" sz="2400" dirty="0"/>
            </a:br>
            <a:r>
              <a:rPr lang="en-US" sz="2400" dirty="0"/>
              <a:t> Simplify directions</a:t>
            </a:r>
            <a:br>
              <a:rPr lang="en-US" sz="2400" dirty="0"/>
            </a:br>
            <a:r>
              <a:rPr lang="en-US" sz="2400" dirty="0"/>
              <a:t> Provide fewer questions or test items</a:t>
            </a:r>
            <a:br>
              <a:rPr lang="en-US" sz="2400" dirty="0"/>
            </a:br>
            <a:r>
              <a:rPr lang="en-US" sz="2400" dirty="0"/>
              <a:t> Offer fewer multiple-choice response options</a:t>
            </a:r>
            <a:br>
              <a:rPr lang="en-US" sz="2400" dirty="0"/>
            </a:br>
            <a:r>
              <a:rPr lang="en-US" sz="2400" dirty="0"/>
              <a:t> Read questions aloud </a:t>
            </a:r>
            <a:br>
              <a:rPr lang="en-US" sz="2400" dirty="0"/>
            </a:br>
            <a:r>
              <a:rPr lang="en-US" sz="2400" dirty="0"/>
              <a:t> Supply word banks</a:t>
            </a:r>
            <a:br>
              <a:rPr lang="en-US" sz="2400" dirty="0"/>
            </a:br>
            <a:r>
              <a:rPr lang="en-US" sz="2400" dirty="0"/>
              <a:t> Provide matching (word-picture) or sorting activities </a:t>
            </a:r>
            <a:br>
              <a:rPr lang="en-US" sz="2400" dirty="0"/>
            </a:br>
            <a:r>
              <a:rPr lang="en-US" sz="2400" dirty="0"/>
              <a:t> Offer extended time</a:t>
            </a:r>
            <a:br>
              <a:rPr lang="en-US" sz="2400" dirty="0"/>
            </a:br>
            <a:r>
              <a:rPr lang="en-US" sz="2400" dirty="0"/>
              <a:t> Allow students to respond orally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3200" dirty="0"/>
            </a:br>
            <a:r>
              <a:rPr lang="en-US" sz="1800" dirty="0"/>
              <a:t>*The modifications you make for your ELs will depend on their language level.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059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E3821-37E4-4085-8473-C23E2E2E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049" y="720996"/>
            <a:ext cx="6270725" cy="57954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latin typeface="Arial Black" panose="020B0A04020102020204" pitchFamily="34" charset="0"/>
                <a:cs typeface="Aharoni" panose="02010803020104030203" pitchFamily="2" charset="-79"/>
              </a:rPr>
              <a:t>Simple Strategies can </a:t>
            </a:r>
            <a:br>
              <a:rPr lang="en-US" sz="29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900" dirty="0">
                <a:latin typeface="Arial Black" panose="020B0A04020102020204" pitchFamily="34" charset="0"/>
                <a:cs typeface="Aharoni" panose="02010803020104030203" pitchFamily="2" charset="-79"/>
              </a:rPr>
              <a:t>make a big difference </a:t>
            </a:r>
            <a:br>
              <a:rPr lang="en-US" sz="2900" dirty="0"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n-US" sz="2900" dirty="0">
                <a:latin typeface="Arial Black" panose="020B0A04020102020204" pitchFamily="34" charset="0"/>
                <a:cs typeface="Aharoni" panose="02010803020104030203" pitchFamily="2" charset="-79"/>
              </a:rPr>
              <a:t>for our ESOL students!</a:t>
            </a:r>
            <a:br>
              <a:rPr lang="en-US" sz="2900" dirty="0"/>
            </a:br>
            <a:br>
              <a:rPr lang="en-US" sz="2900" dirty="0"/>
            </a:br>
            <a:r>
              <a:rPr lang="en-US" sz="2400" dirty="0"/>
              <a:t>Examples:</a:t>
            </a:r>
            <a:br>
              <a:rPr lang="en-US" sz="2400" dirty="0"/>
            </a:b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-Speak more slowly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-Use fewer words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-Use many images 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-Pre-teach key vocabulary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-Graphic organizers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-Model what you teach</a:t>
            </a:r>
            <a:br>
              <a:rPr lang="en-US" sz="2900" dirty="0"/>
            </a:br>
            <a:endParaRPr lang="en-US" sz="2900" dirty="0"/>
          </a:p>
        </p:txBody>
      </p:sp>
      <p:pic>
        <p:nvPicPr>
          <p:cNvPr id="4" name="Picture 3" descr="A red flower with green stem&#10;&#10;Description automatically generated with low confidence">
            <a:extLst>
              <a:ext uri="{FF2B5EF4-FFF2-40B4-BE49-F238E27FC236}">
                <a16:creationId xmlns:a16="http://schemas.microsoft.com/office/drawing/2014/main" id="{9FDA38D3-9495-4209-85E8-516238BDB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102" y="276446"/>
            <a:ext cx="2889133" cy="6305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4539B-3932-4FB8-A21A-FD6A372E861E}"/>
              </a:ext>
            </a:extLst>
          </p:cNvPr>
          <p:cNvSpPr txBox="1"/>
          <p:nvPr/>
        </p:nvSpPr>
        <p:spPr>
          <a:xfrm>
            <a:off x="991050" y="6611330"/>
            <a:ext cx="272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www.dailyclipart.net/clipart/category/flower-clip-art/page/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23145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558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Algerian</vt:lpstr>
      <vt:lpstr>Arial</vt:lpstr>
      <vt:lpstr>Arial Black</vt:lpstr>
      <vt:lpstr>Century Gothic</vt:lpstr>
      <vt:lpstr>Comic Sans MS</vt:lpstr>
      <vt:lpstr>Wingdings 3</vt:lpstr>
      <vt:lpstr>Ion</vt:lpstr>
      <vt:lpstr>How Can We Support  Our ESOL Students During Virtual Learning?   Presented by Geri McClymont, ESOL teacher at Potomac MS    </vt:lpstr>
      <vt:lpstr>  English learners are among our most vulnerable students.    They are among those most at risk for falling further behind academically.   </vt:lpstr>
      <vt:lpstr>Double Challenge  1. Language Barrier (they are learning a new language)  2. Technology Limitations (some have limited or no prior experience with computers)  </vt:lpstr>
      <vt:lpstr>We want to lower their affective filter to facilitate their success in class.   The affective filter is a psychological filter that can facilitate or hinder learning. </vt:lpstr>
      <vt:lpstr>  When the filter is high, students are stressed, lack confidence and shut down.   When the filter is low, students feel safe, take risks, and are not afraid to make mistakes.</vt:lpstr>
      <vt:lpstr>HOW DO WE SUPPORT OUR ESOL STUDENTS?     Know their language level     Offer them accommodations based on their language level     Modify assignments and assessments based on their language level      Apply ESOL strategies in class    Teach them basic technology skills   Communicate with their parents/guardians in their preferred language </vt:lpstr>
      <vt:lpstr>Possible accommodations:   Translators  Bilingual dictionaries  English dictionaries  Read assignments and assessments aloud to them  Graphic organizers  Word banks  *The accommodations you provide your ELs will depend on their language level.   </vt:lpstr>
      <vt:lpstr>Some ways to modify assignments and assessments:   Provide a version with simplified language  Simplify directions  Provide fewer questions or test items  Offer fewer multiple-choice response options  Read questions aloud   Supply word banks  Provide matching (word-picture) or sorting activities   Offer extended time  Allow students to respond orally     *The modifications you make for your ELs will depend on their language level. </vt:lpstr>
      <vt:lpstr>Simple Strategies can  make a big difference  for our ESOL students!  Examples:   -Speak more slowly  -Use fewer words  -Use many images   -Pre-teach key vocabulary  -Graphic organizers  -Model what you teach </vt:lpstr>
      <vt:lpstr>Student Friendly Canvas Course Layout will help our ESOL students succeed!  Suggestions:  -Use date header each week  -Drag current module to top of page  -Only publish current and past modules  -Simplify names of modules (keep it short and to the point)   -Make it easy for students to find what they need</vt:lpstr>
      <vt:lpstr>For resources to support ESOL students, please visit the PTMS ESOL page, under “Our School”.  </vt:lpstr>
      <vt:lpstr>PowerPoint Presentation</vt:lpstr>
      <vt:lpstr>PowerPoint Presentation</vt:lpstr>
      <vt:lpstr>Thank you for all you do to support our English learners!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Support  Our ESOL Students During Virtual Learning?</dc:title>
  <dc:creator>Geraldine G. McClymont</dc:creator>
  <cp:lastModifiedBy>Geraldine G. McClymont</cp:lastModifiedBy>
  <cp:revision>14</cp:revision>
  <dcterms:created xsi:type="dcterms:W3CDTF">2020-12-11T15:33:52Z</dcterms:created>
  <dcterms:modified xsi:type="dcterms:W3CDTF">2021-02-11T00:43:46Z</dcterms:modified>
</cp:coreProperties>
</file>